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6"/>
  </p:notesMasterIdLst>
  <p:sldIdLst>
    <p:sldId id="332" r:id="rId2"/>
    <p:sldId id="334" r:id="rId3"/>
    <p:sldId id="336" r:id="rId4"/>
    <p:sldId id="335" r:id="rId5"/>
  </p:sldIdLst>
  <p:sldSz cx="9144000" cy="5143500" type="screen16x9"/>
  <p:notesSz cx="6797675" cy="9928225"/>
  <p:embeddedFontLst>
    <p:embeddedFont>
      <p:font typeface="Roboto Condensed Light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Condensed" panose="020B0604020202020204" charset="0"/>
      <p:regular r:id="rId15"/>
      <p:bold r:id="rId16"/>
    </p:embeddedFont>
    <p:embeddedFont>
      <p:font typeface="Microsoft JhengHei" panose="020B0604030504040204" pitchFamily="34" charset="-12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FFFF99"/>
    <a:srgbClr val="3CE458"/>
    <a:srgbClr val="FF7C80"/>
    <a:srgbClr val="99FF99"/>
    <a:srgbClr val="FF9966"/>
    <a:srgbClr val="CCCCFF"/>
    <a:srgbClr val="CC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2A15C7D-7CAC-4A90-970E-79D008315A8D}">
  <a:tblStyle styleId="{62A15C7D-7CAC-4A90-970E-79D008315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 autoAdjust="0"/>
  </p:normalViewPr>
  <p:slideViewPr>
    <p:cSldViewPr>
      <p:cViewPr varScale="1">
        <p:scale>
          <a:sx n="151" d="100"/>
          <a:sy n="151" d="100"/>
        </p:scale>
        <p:origin x="-64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7" tIns="95557" rIns="95557" bIns="95557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0523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97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gp2.do" TargetMode="External"/><Relationship Id="rId2" Type="http://schemas.openxmlformats.org/officeDocument/2006/relationships/hyperlink" Target="https://www.nalog.gov.ru/rn77/related_activities/registration_ip_yl/registration_ip/order/4162994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gov.ru/rn77/fl/interest/open_business/compaby_reg/4162139/" TargetMode="External"/><Relationship Id="rId2" Type="http://schemas.openxmlformats.org/officeDocument/2006/relationships/hyperlink" Target="https://www.nalog.gov.ru/rn77/related_activities/registration_ip_yl/registration_ip/order/4162994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CB863FF-4E85-450F-84C5-0D8FAAC8F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>
            <a:fillRect/>
          </a:stretch>
        </p:blipFill>
        <p:spPr>
          <a:xfrm>
            <a:off x="65" y="483518"/>
            <a:ext cx="9143871" cy="2571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3260271"/>
            <a:ext cx="7092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АЛГОРИТМ ДЕЙСТВИЙ ГРАЖДАН ПО РЕГИСТРАЦИИ КРЕСТЬЯНСКОГО (ФЕРМЕРСКОГО) ХОЗЯЙСТВА И РЕГИСТРАЦИИ В КАЧЕСТВЕ ИНДИВИДУАЛЬНОГО ПРЕДПРИНИМАТЕЛЯ</a:t>
            </a:r>
          </a:p>
        </p:txBody>
      </p:sp>
    </p:spTree>
    <p:extLst>
      <p:ext uri="{BB962C8B-B14F-4D97-AF65-F5344CB8AC3E}">
        <p14:creationId xmlns:p14="http://schemas.microsoft.com/office/powerpoint/2010/main" val="18886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67544" y="26923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                                             Индивидуальный предприниматель (ИП) — физическое лицо, зарегистрированное в установленном законодательством порядке и осуществляющее предпринимательскую деятельность без образования юридического лица.   Нормативный правовой акт: "Гражданский кодекс Российской Федерации (часть первая)»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79512" y="1275606"/>
            <a:ext cx="1984294" cy="707880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1 формирование пакета документов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535239" y="2098527"/>
            <a:ext cx="6357241" cy="110799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регистрация физического лица в качестве индивидуального предпринимателя осуществляется в специально уполномоченном на регистрацию предпринимателей налоговом органе по месту его жительства, то есть по месту регистрации, указанному в паспорте.</a:t>
            </a: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lvl="0" algn="just" defTabSz="914400"/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налогообложения: </a:t>
            </a:r>
            <a:r>
              <a:rPr lang="ru-RU" sz="1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ПСН</a:t>
            </a: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(6% от потенциального дохода), УСН (размер налога 6% от прибыли либо 15% от разницы между расходами и доходами), </a:t>
            </a:r>
            <a:r>
              <a:rPr lang="ru-RU" sz="1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ЕСХН</a:t>
            </a: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(6% от разницы между затратами и прибылью), НПД (4% при расчетах с физлицами</a:t>
            </a:r>
            <a:r>
              <a:rPr lang="ru-RU" sz="11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6% </a:t>
            </a: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расчетах </a:t>
            </a:r>
            <a:r>
              <a:rPr lang="ru-RU" sz="11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юрлицами)</a:t>
            </a: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79512" y="2182931"/>
            <a:ext cx="1984294" cy="830991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Tx/>
            </a:pP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2 </a:t>
            </a: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о</a:t>
            </a:r>
            <a:r>
              <a:rPr 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пределение в какой налоговый орган подать документы, </a:t>
            </a: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выбор налогового режима</a:t>
            </a:r>
            <a:endParaRPr lang="ru-RU" altLang="ru-RU" sz="12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79512" y="3435846"/>
            <a:ext cx="1984295" cy="707880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spcBef>
                <a:spcPct val="50000"/>
              </a:spcBef>
              <a:buClrTx/>
              <a:defRPr/>
            </a:pPr>
            <a:endParaRPr lang="ru-RU" altLang="ru-RU" sz="400" b="1" kern="0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lvl="0" algn="ctr" defTabSz="914400">
              <a:spcBef>
                <a:spcPct val="50000"/>
              </a:spcBef>
              <a:buClrTx/>
              <a:defRPr/>
            </a:pP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3 представление документов</a:t>
            </a:r>
          </a:p>
          <a:p>
            <a:pPr lvl="0" algn="ctr" defTabSz="914400">
              <a:spcBef>
                <a:spcPct val="50000"/>
              </a:spcBef>
              <a:buClrTx/>
              <a:defRPr/>
            </a:pPr>
            <a:endParaRPr lang="ru-RU" altLang="ru-RU" sz="400" b="1" kern="0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535239" y="3264988"/>
            <a:ext cx="6357241" cy="127726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могут быть переданы в налоговую службу любым удобным способом: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ФНС России (лично или с представителем)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отделение МФЦ (лично или с представителем)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обращения в нотариальную контору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почтовое отделение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информационно-телекоммуникационных сетей, в т.ч. сети "Интернет", включая единый портал государственных и муниципальных услуг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59342" y="4271675"/>
            <a:ext cx="1984295" cy="830991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buClrTx/>
              <a:defRPr/>
            </a:pP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4 </a:t>
            </a:r>
            <a:r>
              <a:rPr 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получение документов о государственной регистрации</a:t>
            </a:r>
            <a:endParaRPr lang="ru-RU" altLang="ru-RU" sz="1200" b="1" kern="0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535239" y="4618117"/>
            <a:ext cx="6357240" cy="43088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документы в порядке, через 3 рабочих дня в налоговой инспекции вы можете получить: 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 записи ЕГРИП.</a:t>
            </a:r>
          </a:p>
        </p:txBody>
      </p:sp>
      <p:sp>
        <p:nvSpPr>
          <p:cNvPr id="26" name="Нашивка 25"/>
          <p:cNvSpPr/>
          <p:nvPr/>
        </p:nvSpPr>
        <p:spPr>
          <a:xfrm>
            <a:off x="2261438" y="1457682"/>
            <a:ext cx="166801" cy="42816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lIns="91435" tIns="45717" rIns="91435" bIns="45717" rtlCol="0" anchor="ctr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 panose="020B0604030504040204" pitchFamily="34" charset="-120"/>
              <a:ea typeface="+mn-ea"/>
              <a:cs typeface="+mn-cs"/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2253213" y="2384346"/>
            <a:ext cx="166801" cy="42816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lIns="91435" tIns="45717" rIns="91435" bIns="45717" rtlCol="0" anchor="ctr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 panose="020B0604030504040204" pitchFamily="34" charset="-120"/>
              <a:ea typeface="+mn-ea"/>
              <a:cs typeface="+mn-cs"/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2245440" y="3575706"/>
            <a:ext cx="166801" cy="42816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lIns="91435" tIns="45717" rIns="91435" bIns="45717" rtlCol="0" anchor="ctr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 panose="020B0604030504040204" pitchFamily="34" charset="-120"/>
              <a:ea typeface="+mn-ea"/>
              <a:cs typeface="+mn-cs"/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2247360" y="4609624"/>
            <a:ext cx="166801" cy="42816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lIns="91435" tIns="45717" rIns="91435" bIns="45717" rtlCol="0" anchor="ctr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 panose="020B0604030504040204" pitchFamily="34" charset="-12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1735" y="843558"/>
            <a:ext cx="70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Алгоритм действий граждан при регистрации ИП 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535240" y="1277064"/>
            <a:ext cx="6354746" cy="76943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государственной регистрации физического лица в качестве индивидуального предпринимателя (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форма № Р21001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Arial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квитанция об уплате госпошлины в размере 800 руб.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Сформировать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квитанцию на уплату госпошлины можно с помощью сервиса 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«Уплата госпошлины»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4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9D357-1020-D96E-AF92-6CA3123C7ADE}"/>
              </a:ext>
            </a:extLst>
          </p:cNvPr>
          <p:cNvSpPr txBox="1"/>
          <p:nvPr/>
        </p:nvSpPr>
        <p:spPr>
          <a:xfrm>
            <a:off x="1619672" y="51470"/>
            <a:ext cx="7272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РЕГИСТРАЦИ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Я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 КРЕСТЬЯНСКОГО (ФЕРМЕРСКОГО) ХОЗЯЙСТВА </a:t>
            </a:r>
            <a:endParaRPr lang="ru-RU" dirty="0"/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xmlns="" id="{81E05A5A-84E3-87F4-09E3-A597FDB71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1015"/>
            <a:ext cx="1835695" cy="1015657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1 «Решение о создании КФХ и формирование пакета документов для регистрации»</a:t>
            </a: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xmlns="" id="{65CCB5CD-B2E8-CC66-407D-60C2FF0B4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88125"/>
            <a:ext cx="1800197" cy="276993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 smtClean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ЭТАП</a:t>
            </a: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D603A03A-3484-2654-CD2F-046AB3307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2666"/>
            <a:ext cx="1835696" cy="892546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algn="ctr">
              <a:spcBef>
                <a:spcPct val="50000"/>
              </a:spcBef>
              <a:buClrTx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2 «Оплата госпошлины,  выбор налогового режима»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FEC8A3FD-EF0C-D834-C23C-F22285D4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98906"/>
            <a:ext cx="1834582" cy="707880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lvl="0" algn="ctr">
              <a:spcBef>
                <a:spcPct val="50000"/>
              </a:spcBef>
              <a:buClrTx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3 «П</a:t>
            </a: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редставление документов»</a:t>
            </a:r>
            <a:endParaRPr lang="ru-RU" altLang="ru-RU" sz="12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2F79F101-D2EF-79C4-32DA-1FBA5D02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3047"/>
            <a:ext cx="1835696" cy="830991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50000"/>
              </a:spcBef>
              <a:buClrTx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4 «</a:t>
            </a: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П</a:t>
            </a:r>
            <a:r>
              <a:rPr 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олучение документов о государственной регистрации</a:t>
            </a: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»</a:t>
            </a: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26375B98-1EB7-A757-408B-42E105D31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346871"/>
            <a:ext cx="3132348" cy="523214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Индивидуальный предприниматель (ИП)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C4BED414-256A-19E2-8000-461D5A3B1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363525"/>
            <a:ext cx="3168352" cy="523214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Юридическое лицо (ЮЛ)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846C480D-DD3B-1197-64F3-C3480B86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084" y="1006732"/>
            <a:ext cx="3496686" cy="106096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5" tIns="45717" rIns="91435" bIns="45717" anchor="ctr" anchorCtr="1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государственной регистрации ФЛ в качестве ИП (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форма № Р21001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xmlns="" id="{D6538BAD-714F-2177-977C-C8F6793E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182" y="2211710"/>
            <a:ext cx="3518869" cy="110799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3239770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800 рублей. В электронном виде – бесплатно.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Варианты налогообложения: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УСН - размер налога 6% от прибыли либо 15% от разницы между расходами и доходами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•ЕСХН </a:t>
            </a:r>
            <a:r>
              <a:rPr lang="ru-RU" sz="1100" spc="-25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от разницы между затратами и прибылью</a:t>
            </a: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xmlns="" id="{018ADD55-AE98-EEAE-6171-5A9C71A33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541802"/>
            <a:ext cx="3552066" cy="600158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рабочих дня в налоговой инспекции:  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КФХ, 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ЕГРИП.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EE5CA50B-673C-98D5-76C9-73D745421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435" y="1003396"/>
            <a:ext cx="3520489" cy="1064298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5" tIns="45717" rIns="91435" bIns="45717" anchor="ctr" anchorCtr="1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создании ЮЛ или иного документа,   содержащий сведения;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заявление о государственной регистрации ЮЛ при создании (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форма № Р11001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Arial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о создании;</a:t>
            </a:r>
          </a:p>
          <a:p>
            <a:pPr algn="just">
              <a:buFont typeface="Arial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устав.</a:t>
            </a:r>
            <a:endParaRPr lang="ru-RU" sz="1100" dirty="0">
              <a:solidFill>
                <a:srgbClr val="4059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xmlns="" id="{BC909C3F-0B48-C6CD-761A-A0A873F84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84" y="2211710"/>
            <a:ext cx="3545240" cy="110799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4000 рублей. В электронной форме, с усиленной квалифицированной электронной подписью – бесплатно. Варианты налогообложения: • УСН - размер налога 6% от прибыли либо 15% от разницы между расходами и доходами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•ЕСХН </a:t>
            </a:r>
            <a:r>
              <a:rPr lang="ru-RU" sz="1100" spc="-25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от разницы между затратами и прибылью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xmlns="" id="{DECDC01C-1184-706E-C84D-53A9C7456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204" y="4533851"/>
            <a:ext cx="3507943" cy="600158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дня в налоговой инспекции: </a:t>
            </a:r>
          </a:p>
          <a:p>
            <a:pPr algn="just" defTabSz="914400"/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записи ЕГРЮЛ, свидетельство о постановке на учет в налоговом органе; устав с отметкой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532865" y="3387651"/>
            <a:ext cx="5927567" cy="110799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just" defTabSz="91440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ФНС России (лично или с представителем)</a:t>
            </a:r>
          </a:p>
          <a:p>
            <a:pPr marL="171450" lvl="0" indent="-171450" algn="just" defTabSz="91440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отделение МФЦ (лично или с представителем)</a:t>
            </a:r>
          </a:p>
          <a:p>
            <a:pPr marL="171450" lvl="0" indent="-171450" algn="just" defTabSz="91440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обращения в нотариальную контору</a:t>
            </a:r>
          </a:p>
          <a:p>
            <a:pPr marL="171450" lvl="0" indent="-171450" algn="just" defTabSz="91440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почтовое отделение</a:t>
            </a:r>
          </a:p>
          <a:p>
            <a:pPr marL="171450" lvl="0" indent="-171450" algn="just" defTabSz="91440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информационно-телекоммуникационных сетей, в т.ч. сети "Интернет", включая единый портал государственных и муниципальных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9034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19" name="TextBox 18"/>
          <p:cNvSpPr txBox="1"/>
          <p:nvPr/>
        </p:nvSpPr>
        <p:spPr>
          <a:xfrm>
            <a:off x="395536" y="771550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Получить консультацию по вопросам регистрации предпринимательской деятельности, развития сельскохозяйственного производства, коммерческой деятельности и управления, бухгалтерского учета, правовым вопросам, а также о мерах государственной поддержки можно в:</a:t>
            </a:r>
          </a:p>
          <a:p>
            <a:pPr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Кировском областном государственном бюджетном учреждении «Центр сельскохозяйственного консультирования «Клевера Нечерноземья»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Адрес: г. Киров,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ул. Преображенская, 66, оф. 215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Тел./Факс: 8 (8332)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64-02-56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Тел.: </a:t>
            </a:r>
            <a:r>
              <a:rPr lang="ru-RU" sz="1600" dirty="0"/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8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(8332) 64-99-98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, 8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(8332)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64-01-91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 электронной почты: kleverkirov@mail.ru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Центр «Мой Бизнес» Кировская область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Адрес: г. Киров, Динамовский проезд, дом 4, 2 этаж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Тел.: 7(8332) 410-410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 электронной почты: 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mail@kfpp.ru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8493</TotalTime>
  <Words>417</Words>
  <Application>Microsoft Office PowerPoint</Application>
  <PresentationFormat>Экран (16:9)</PresentationFormat>
  <Paragraphs>68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Times New Roman</vt:lpstr>
      <vt:lpstr>PT Astra Serif</vt:lpstr>
      <vt:lpstr>Roboto Condensed Light</vt:lpstr>
      <vt:lpstr>Calibri</vt:lpstr>
      <vt:lpstr>Roboto Condensed</vt:lpstr>
      <vt:lpstr>Microsoft JhengHei</vt:lpstr>
      <vt:lpstr>Salerio template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ПРОЕКТ «Создание системы поддержки фермеров и развитие сельской кооперации»</dc:title>
  <dc:creator>Surgutsky</dc:creator>
  <cp:lastModifiedBy>SocST</cp:lastModifiedBy>
  <cp:revision>365</cp:revision>
  <cp:lastPrinted>2024-06-18T13:00:21Z</cp:lastPrinted>
  <dcterms:modified xsi:type="dcterms:W3CDTF">2024-06-19T15:07:03Z</dcterms:modified>
</cp:coreProperties>
</file>